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72" r:id="rId4"/>
    <p:sldId id="259" r:id="rId5"/>
    <p:sldId id="257" r:id="rId6"/>
    <p:sldId id="263" r:id="rId7"/>
    <p:sldId id="269" r:id="rId8"/>
    <p:sldId id="260" r:id="rId9"/>
    <p:sldId id="261" r:id="rId10"/>
    <p:sldId id="266" r:id="rId11"/>
    <p:sldId id="271" r:id="rId12"/>
    <p:sldId id="274" r:id="rId13"/>
    <p:sldId id="273" r:id="rId14"/>
    <p:sldId id="280" r:id="rId15"/>
    <p:sldId id="268" r:id="rId16"/>
    <p:sldId id="270" r:id="rId17"/>
    <p:sldId id="279" r:id="rId18"/>
    <p:sldId id="276" r:id="rId19"/>
    <p:sldId id="277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74" autoAdjust="0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BB102-C5A3-4DAB-B5B6-08A9FA2676A8}" type="datetimeFigureOut">
              <a:rPr lang="hu-HU" smtClean="0"/>
              <a:pPr/>
              <a:t>2021. 05. 26.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F4D4F-8F5E-42EE-B143-CEF979D719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2349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F4D4F-8F5E-42EE-B143-CEF979D719FF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082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F4D4F-8F5E-42EE-B143-CEF979D719FF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hu-HU">
              <a:ea typeface="Geneva" pitchFamily="100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9pPr>
          </a:lstStyle>
          <a:p>
            <a:pPr eaLnBrk="1" hangingPunct="1"/>
            <a:fld id="{CB979BB8-AB0F-467E-A88B-E0FEFA7DCDAD}" type="slidenum">
              <a:rPr lang="en-US" altLang="hu-HU" sz="1200">
                <a:solidFill>
                  <a:prstClr val="black"/>
                </a:solidFill>
              </a:rPr>
              <a:pPr eaLnBrk="1" hangingPunct="1"/>
              <a:t>18</a:t>
            </a:fld>
            <a:endParaRPr lang="en-US" altLang="hu-H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C421-5808-4F29-AB81-8431C87EEDDF}" type="datetimeFigureOut">
              <a:rPr lang="hu-HU" smtClean="0"/>
              <a:pPr/>
              <a:t>2021. 05. 26.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6F7-AC60-4DA9-A30D-129296B7F53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C421-5808-4F29-AB81-8431C87EEDDF}" type="datetimeFigureOut">
              <a:rPr lang="hu-HU" smtClean="0"/>
              <a:pPr/>
              <a:t>2021. 05. 26.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6F7-AC60-4DA9-A30D-129296B7F53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C421-5808-4F29-AB81-8431C87EEDDF}" type="datetimeFigureOut">
              <a:rPr lang="hu-HU" smtClean="0"/>
              <a:pPr/>
              <a:t>2021. 05. 26.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6F7-AC60-4DA9-A30D-129296B7F53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539725-C220-493A-9052-CC0398F6F5E9}" type="datetime1">
              <a:rPr lang="en-US" altLang="hu-HU"/>
              <a:pPr/>
              <a:t>5/26/21</a:t>
            </a:fld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2EF4D-DC30-4517-8BCA-AB5320855BAB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832071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F2D94E-13D9-47BF-822E-27FB7C6C1FFD}" type="datetime1">
              <a:rPr lang="en-US" altLang="hu-HU"/>
              <a:pPr/>
              <a:t>5/26/21</a:t>
            </a:fld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F9FFC-F7E8-4A83-B154-31A70DDE4FFD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213442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8B796B-21C7-4663-B893-21AA963E7EF3}" type="datetime1">
              <a:rPr lang="en-US" altLang="hu-HU"/>
              <a:pPr/>
              <a:t>5/26/21</a:t>
            </a:fld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5047D-DEB7-4F15-B4CC-D569BDFCF903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67515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C94DC9-0DF1-4208-B0FD-CD6AF24BCCA3}" type="datetime1">
              <a:rPr lang="en-US" altLang="hu-HU"/>
              <a:pPr/>
              <a:t>5/26/21</a:t>
            </a:fld>
            <a:endParaRPr lang="en-US" alt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30720-1DDB-42DF-A8B2-3662DB7C8229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765596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A13442-DEBF-4C40-B242-C4253ECDFB0C}" type="datetime1">
              <a:rPr lang="en-US" altLang="hu-HU"/>
              <a:pPr/>
              <a:t>5/26/21</a:t>
            </a:fld>
            <a:endParaRPr lang="en-US" alt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3C712-D2F9-4CA0-ACEE-FED6FEEC8C89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572895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4E535F-62E7-4044-A41F-43FAB11E7D4A}" type="datetime1">
              <a:rPr lang="en-US" altLang="hu-HU"/>
              <a:pPr/>
              <a:t>5/26/21</a:t>
            </a:fld>
            <a:endParaRPr lang="en-US" alt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7FB05-83A9-498E-B7FE-C5B06543E925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775863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D98580-9C04-4BD0-A8B6-71FA3EF53C96}" type="datetime1">
              <a:rPr lang="en-US" altLang="hu-HU"/>
              <a:pPr/>
              <a:t>5/26/21</a:t>
            </a:fld>
            <a:endParaRPr lang="en-US" alt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84097-5A2A-4411-9F74-B17DB87A3D7E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108145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CA1987-E3D0-46B9-99FD-79D619FFF7E4}" type="datetime1">
              <a:rPr lang="en-US" altLang="hu-HU"/>
              <a:pPr/>
              <a:t>5/26/21</a:t>
            </a:fld>
            <a:endParaRPr lang="en-US" alt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9E1BA-2F3B-456E-8403-C6A4D08F2973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82890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C421-5808-4F29-AB81-8431C87EEDDF}" type="datetimeFigureOut">
              <a:rPr lang="hu-HU" smtClean="0"/>
              <a:pPr/>
              <a:t>2021. 05. 26.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6F7-AC60-4DA9-A30D-129296B7F53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86A142-1F9F-4A6D-B351-8503664A78A5}" type="datetime1">
              <a:rPr lang="en-US" altLang="hu-HU"/>
              <a:pPr/>
              <a:t>5/26/21</a:t>
            </a:fld>
            <a:endParaRPr lang="en-US" alt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72DC6-BCD7-4F4A-8390-D79798FFF0B4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593621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CBA4C4-D6D9-4210-9CA9-3E4A6C5E734F}" type="datetime1">
              <a:rPr lang="en-US" altLang="hu-HU"/>
              <a:pPr/>
              <a:t>5/26/21</a:t>
            </a:fld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E438A-CEC3-4B6B-A7AE-B2402005137F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915281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C50BD5-52E0-4B1C-A9C6-4BFB113B5906}" type="datetime1">
              <a:rPr lang="en-US" altLang="hu-HU"/>
              <a:pPr/>
              <a:t>5/26/21</a:t>
            </a:fld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079F7-200D-47DC-A1F4-FAE89C5B0455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669759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C421-5808-4F29-AB81-8431C87EEDDF}" type="datetimeFigureOut">
              <a:rPr lang="hu-HU" smtClean="0"/>
              <a:pPr/>
              <a:t>2021. 05. 26.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6F7-AC60-4DA9-A30D-129296B7F53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C421-5808-4F29-AB81-8431C87EEDDF}" type="datetimeFigureOut">
              <a:rPr lang="hu-HU" smtClean="0"/>
              <a:pPr/>
              <a:t>2021. 05. 26.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6F7-AC60-4DA9-A30D-129296B7F53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C421-5808-4F29-AB81-8431C87EEDDF}" type="datetimeFigureOut">
              <a:rPr lang="hu-HU" smtClean="0"/>
              <a:pPr/>
              <a:t>2021. 05. 26.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6F7-AC60-4DA9-A30D-129296B7F53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C421-5808-4F29-AB81-8431C87EEDDF}" type="datetimeFigureOut">
              <a:rPr lang="hu-HU" smtClean="0"/>
              <a:pPr/>
              <a:t>2021. 05. 26.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6F7-AC60-4DA9-A30D-129296B7F53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C421-5808-4F29-AB81-8431C87EEDDF}" type="datetimeFigureOut">
              <a:rPr lang="hu-HU" smtClean="0"/>
              <a:pPr/>
              <a:t>2021. 05. 26.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6F7-AC60-4DA9-A30D-129296B7F53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C421-5808-4F29-AB81-8431C87EEDDF}" type="datetimeFigureOut">
              <a:rPr lang="hu-HU" smtClean="0"/>
              <a:pPr/>
              <a:t>2021. 05. 26.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6F7-AC60-4DA9-A30D-129296B7F53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C421-5808-4F29-AB81-8431C87EEDDF}" type="datetimeFigureOut">
              <a:rPr lang="hu-HU" smtClean="0"/>
              <a:pPr/>
              <a:t>2021. 05. 26.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6F7-AC60-4DA9-A30D-129296B7F53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FC421-5808-4F29-AB81-8431C87EEDDF}" type="datetimeFigureOut">
              <a:rPr lang="hu-HU" smtClean="0"/>
              <a:pPr/>
              <a:t>2021. 05. 26.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0D6F7-AC60-4DA9-A30D-129296B7F53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text styles</a:t>
            </a:r>
          </a:p>
          <a:p>
            <a:pPr lvl="1"/>
            <a:r>
              <a:rPr lang="en-US" altLang="hu-HU"/>
              <a:t>Second level</a:t>
            </a:r>
          </a:p>
          <a:p>
            <a:pPr lvl="2"/>
            <a:r>
              <a:rPr lang="en-US" altLang="hu-HU"/>
              <a:t>Third level</a:t>
            </a:r>
          </a:p>
          <a:p>
            <a:pPr lvl="3"/>
            <a:r>
              <a:rPr lang="en-US" altLang="hu-HU"/>
              <a:t>Fourth level</a:t>
            </a:r>
          </a:p>
          <a:p>
            <a:pPr lvl="4"/>
            <a:r>
              <a:rPr lang="en-US" altLang="hu-HU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4B0981-5C70-4735-B794-10906A2D47DD}" type="datetime1">
              <a:rPr lang="en-US" altLang="hu-HU">
                <a:ea typeface="Geneva" pitchFamily="10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5/26/21</a:t>
            </a:fld>
            <a:endParaRPr lang="en-US" altLang="hu-HU">
              <a:ea typeface="Geneva" pitchFamily="10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altLang="hu-HU">
              <a:ea typeface="Geneva" pitchFamily="100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D01DA7-9CAD-450F-ABFC-E7D1F4C3AAC4}" type="slidenum">
              <a:rPr lang="en-US" altLang="hu-HU">
                <a:ea typeface="Geneva" pitchFamily="10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u-HU">
              <a:ea typeface="Geneva" pitchFamily="10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423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-60" charset="-128"/>
          <a:cs typeface="Geneva" pitchFamily="-6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0" charset="-128"/>
          <a:cs typeface="Geneva" pitchFamily="-6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0" charset="-128"/>
          <a:cs typeface="Geneva" pitchFamily="-6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0" charset="-128"/>
          <a:cs typeface="Geneva" pitchFamily="-6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0" charset="-128"/>
          <a:cs typeface="Geneva" pitchFamily="-6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pitchFamily="-60" charset="-128"/>
          <a:cs typeface="Geneva" pitchFamily="-6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pitchFamily="-6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pitchFamily="-6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pitchFamily="-6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pitchFamily="-6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4" descr="1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795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Oktatás</a:t>
            </a:r>
          </a:p>
        </p:txBody>
      </p:sp>
      <p:pic>
        <p:nvPicPr>
          <p:cNvPr id="6" name="Picture 6" descr="1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28600"/>
            <a:ext cx="2674640" cy="50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SCI001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7344816" cy="55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52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88400" cy="659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879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56381"/>
            <a:ext cx="8458200" cy="634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99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b="1" dirty="0" err="1"/>
              <a:t>TársasTér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3240360" cy="47853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Ingyenes</a:t>
            </a:r>
            <a:r>
              <a:rPr lang="en-US" dirty="0"/>
              <a:t> </a:t>
            </a:r>
            <a:r>
              <a:rPr lang="en-US" dirty="0" err="1"/>
              <a:t>társ</a:t>
            </a:r>
            <a:r>
              <a:rPr lang="en-US" dirty="0"/>
              <a:t>-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társaságkereső</a:t>
            </a:r>
            <a:r>
              <a:rPr lang="en-US" dirty="0"/>
              <a:t> </a:t>
            </a:r>
            <a:r>
              <a:rPr lang="en-US" dirty="0" err="1"/>
              <a:t>weboldal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40 </a:t>
            </a:r>
            <a:r>
              <a:rPr lang="en-US" dirty="0" err="1"/>
              <a:t>éven</a:t>
            </a:r>
            <a:r>
              <a:rPr lang="en-US" dirty="0"/>
              <a:t> </a:t>
            </a:r>
            <a:r>
              <a:rPr lang="en-US" dirty="0" err="1"/>
              <a:t>felüliek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fogyatékkal</a:t>
            </a:r>
            <a:r>
              <a:rPr lang="en-US" dirty="0"/>
              <a:t> </a:t>
            </a:r>
            <a:r>
              <a:rPr lang="en-US" dirty="0" err="1"/>
              <a:t>élő</a:t>
            </a:r>
            <a:r>
              <a:rPr lang="en-US" dirty="0"/>
              <a:t> </a:t>
            </a:r>
            <a:r>
              <a:rPr lang="en-US" dirty="0" err="1"/>
              <a:t>nagykorúak</a:t>
            </a:r>
            <a:r>
              <a:rPr lang="en-US" dirty="0"/>
              <a:t> </a:t>
            </a:r>
            <a:r>
              <a:rPr lang="en-US" dirty="0" err="1"/>
              <a:t>számára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             </a:t>
            </a:r>
            <a:r>
              <a:rPr lang="en-US" sz="4800" b="1" dirty="0" err="1"/>
              <a:t>tarsaster.hu</a:t>
            </a:r>
            <a:endParaRPr lang="en-US" sz="4800" b="1" dirty="0"/>
          </a:p>
        </p:txBody>
      </p:sp>
      <p:pic>
        <p:nvPicPr>
          <p:cNvPr id="5" name="Picture 4" descr="logó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340768"/>
            <a:ext cx="5580112" cy="508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67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Önkénteseink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b="1" dirty="0"/>
              <a:t>jelenleg  53 fő + diákönkéntesek</a:t>
            </a:r>
          </a:p>
          <a:p>
            <a:r>
              <a:rPr lang="hu-HU" b="1" dirty="0"/>
              <a:t>telefonosok (27 fő) féléves képzés, két és fél hónapos hospitálás, az ügyelés során esetmegbeszélések és mentorálás</a:t>
            </a:r>
          </a:p>
          <a:p>
            <a:r>
              <a:rPr lang="hu-HU" b="1" dirty="0"/>
              <a:t>kiegészítő tevékenységek (26 fő) orvosok, informatikus oktatók és egyéb végzettségűek</a:t>
            </a:r>
          </a:p>
          <a:p>
            <a:r>
              <a:rPr lang="en-US" b="1" dirty="0" err="1"/>
              <a:t>é</a:t>
            </a:r>
            <a:r>
              <a:rPr lang="hu-HU" b="1" dirty="0"/>
              <a:t>venként változó létszámú diákönkéntesek</a:t>
            </a:r>
          </a:p>
        </p:txBody>
      </p:sp>
      <p:pic>
        <p:nvPicPr>
          <p:cNvPr id="4" name="Picture 6" descr="1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28600"/>
            <a:ext cx="2674640" cy="50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Diák segítőink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hu-HU" b="1" dirty="0"/>
              <a:t>2011. óta vannak diákönkénteseink</a:t>
            </a:r>
          </a:p>
          <a:p>
            <a:r>
              <a:rPr lang="hu-HU" b="1" dirty="0"/>
              <a:t>Két budapesti gimnáziummal van szerződésünk</a:t>
            </a:r>
            <a:r>
              <a:rPr lang="hu-HU" sz="2800" b="1" dirty="0"/>
              <a:t>  </a:t>
            </a:r>
          </a:p>
          <a:p>
            <a:pPr lvl="1"/>
            <a:r>
              <a:rPr lang="hu-HU" b="1" dirty="0"/>
              <a:t>ELTE Radnóti Miklós Gyakorló Gimnázium</a:t>
            </a:r>
          </a:p>
          <a:p>
            <a:pPr lvl="1"/>
            <a:r>
              <a:rPr lang="hu-HU" b="1" dirty="0"/>
              <a:t>ELTE Apáczai Csere János Gyakorló Gimnázium</a:t>
            </a:r>
          </a:p>
          <a:p>
            <a:r>
              <a:rPr lang="hu-HU" b="1" dirty="0"/>
              <a:t>Rendszerint a 9-11 évfolyam diákjai jelentkeznek</a:t>
            </a:r>
          </a:p>
          <a:p>
            <a:r>
              <a:rPr lang="hu-HU" b="1" dirty="0"/>
              <a:t>Eddig  több mint 80 diák végzett nálunk közhasznú munkát </a:t>
            </a:r>
          </a:p>
          <a:p>
            <a:endParaRPr lang="hu-HU" sz="2800" b="1" dirty="0"/>
          </a:p>
          <a:p>
            <a:pPr marL="0" indent="0">
              <a:buNone/>
            </a:pPr>
            <a:r>
              <a:rPr lang="hu-HU" dirty="0"/>
              <a:t>			</a:t>
            </a:r>
          </a:p>
          <a:p>
            <a:pPr lvl="1"/>
            <a:endParaRPr lang="hu-HU" dirty="0"/>
          </a:p>
        </p:txBody>
      </p:sp>
      <p:pic>
        <p:nvPicPr>
          <p:cNvPr id="4" name="Picture 6" descr="1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28600"/>
            <a:ext cx="2674640" cy="50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500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Eddigi</a:t>
            </a:r>
            <a:r>
              <a:rPr lang="en-US" dirty="0"/>
              <a:t> </a:t>
            </a:r>
            <a:r>
              <a:rPr lang="en-US" dirty="0" err="1"/>
              <a:t>plakátjaink</a:t>
            </a:r>
            <a:endParaRPr lang="en-US" dirty="0"/>
          </a:p>
        </p:txBody>
      </p:sp>
      <p:pic>
        <p:nvPicPr>
          <p:cNvPr id="5" name="Picture 4" descr="eddigi.ppt-b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8335614" cy="578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56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762000" y="1772816"/>
            <a:ext cx="7696200" cy="4419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Arial" charset="0"/>
              <a:buNone/>
            </a:pPr>
            <a:endParaRPr lang="hu-HU" altLang="hu-HU" sz="3000" b="1" dirty="0">
              <a:ea typeface="Geneva" pitchFamily="100" charset="-128"/>
            </a:endParaRPr>
          </a:p>
          <a:p>
            <a:r>
              <a:rPr lang="hu-HU" altLang="hu-HU" b="1" dirty="0">
                <a:ea typeface="Geneva" pitchFamily="100" charset="-128"/>
              </a:rPr>
              <a:t>Pályázati támogatások</a:t>
            </a:r>
            <a:endParaRPr lang="hu-HU" altLang="hu-HU" sz="2000" b="1" dirty="0">
              <a:ea typeface="Geneva" pitchFamily="100" charset="-128"/>
            </a:endParaRPr>
          </a:p>
          <a:p>
            <a:r>
              <a:rPr lang="hu-HU" altLang="hu-HU" b="1" dirty="0">
                <a:ea typeface="Geneva" pitchFamily="100" charset="-128"/>
              </a:rPr>
              <a:t>Magánadományok</a:t>
            </a:r>
          </a:p>
          <a:p>
            <a:r>
              <a:rPr lang="hu-HU" altLang="hu-HU" b="1" dirty="0">
                <a:ea typeface="Geneva" pitchFamily="100" charset="-128"/>
              </a:rPr>
              <a:t>1%-ok</a:t>
            </a:r>
          </a:p>
          <a:p>
            <a:endParaRPr lang="en-US" altLang="hu-HU" b="1" dirty="0">
              <a:ea typeface="Geneva" pitchFamily="100" charset="-128"/>
            </a:endParaRPr>
          </a:p>
        </p:txBody>
      </p:sp>
      <p:pic>
        <p:nvPicPr>
          <p:cNvPr id="29699" name="Picture 3" descr="1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"/>
            <a:ext cx="3429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1582439" y="764704"/>
            <a:ext cx="6157913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altLang="hu-HU" sz="4000" b="1" dirty="0">
                <a:solidFill>
                  <a:prstClr val="black"/>
                </a:solidFill>
              </a:rPr>
              <a:t>Pénzügyi források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u-HU" altLang="hu-HU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50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2"/>
          <p:cNvSpPr>
            <a:spLocks noGrp="1"/>
          </p:cNvSpPr>
          <p:nvPr>
            <p:ph type="title"/>
          </p:nvPr>
        </p:nvSpPr>
        <p:spPr>
          <a:xfrm>
            <a:off x="685800" y="4038600"/>
            <a:ext cx="7924800" cy="685800"/>
          </a:xfrm>
        </p:spPr>
        <p:txBody>
          <a:bodyPr/>
          <a:lstStyle/>
          <a:p>
            <a:pPr algn="ctr"/>
            <a:r>
              <a:rPr lang="hu-HU" altLang="hu-HU" sz="4000" dirty="0">
                <a:ea typeface="Geneva" pitchFamily="100" charset="-128"/>
              </a:rPr>
              <a:t>Köszönjük a figyelmet !</a:t>
            </a:r>
            <a:endParaRPr lang="en-US" altLang="hu-HU" sz="4000" dirty="0">
              <a:ea typeface="Geneva" pitchFamily="100" charset="-128"/>
            </a:endParaRPr>
          </a:p>
        </p:txBody>
      </p:sp>
      <p:sp>
        <p:nvSpPr>
          <p:cNvPr id="32772" name="Text Placeholder 4"/>
          <p:cNvSpPr>
            <a:spLocks noGrp="1"/>
          </p:cNvSpPr>
          <p:nvPr>
            <p:ph type="body" sz="half" idx="2"/>
          </p:nvPr>
        </p:nvSpPr>
        <p:spPr>
          <a:xfrm>
            <a:off x="1475656" y="4869160"/>
            <a:ext cx="5845136" cy="1625352"/>
          </a:xfrm>
        </p:spPr>
        <p:txBody>
          <a:bodyPr/>
          <a:lstStyle/>
          <a:p>
            <a:pPr algn="ctr"/>
            <a:r>
              <a:rPr lang="hu-HU" altLang="hu-HU" sz="3600" dirty="0" err="1">
                <a:solidFill>
                  <a:srgbClr val="002060"/>
                </a:solidFill>
                <a:ea typeface="Geneva" pitchFamily="100" charset="-128"/>
              </a:rPr>
              <a:t>www.delutan.hu</a:t>
            </a:r>
            <a:endParaRPr lang="hu-HU" altLang="hu-HU" sz="3200" dirty="0">
              <a:solidFill>
                <a:srgbClr val="002060"/>
              </a:solidFill>
              <a:ea typeface="Geneva" pitchFamily="100" charset="-128"/>
            </a:endParaRPr>
          </a:p>
          <a:p>
            <a:pPr algn="ctr"/>
            <a:r>
              <a:rPr lang="hu-HU" altLang="hu-HU" sz="3200" dirty="0" err="1">
                <a:solidFill>
                  <a:srgbClr val="000000"/>
                </a:solidFill>
                <a:ea typeface="Geneva" pitchFamily="100" charset="-128"/>
              </a:rPr>
              <a:t>delutanalapitvany</a:t>
            </a:r>
            <a:r>
              <a:rPr lang="hu-HU" altLang="hu-HU" sz="3200" dirty="0">
                <a:solidFill>
                  <a:srgbClr val="000000"/>
                </a:solidFill>
                <a:ea typeface="Geneva" pitchFamily="100" charset="-128"/>
              </a:rPr>
              <a:t>@</a:t>
            </a:r>
            <a:r>
              <a:rPr lang="hu-HU" altLang="hu-HU" sz="3200" dirty="0" err="1">
                <a:solidFill>
                  <a:srgbClr val="000000"/>
                </a:solidFill>
                <a:ea typeface="Geneva" pitchFamily="100" charset="-128"/>
              </a:rPr>
              <a:t>t-online.hu</a:t>
            </a:r>
            <a:endParaRPr lang="hu-HU" altLang="hu-HU" sz="3200" dirty="0">
              <a:solidFill>
                <a:srgbClr val="000000"/>
              </a:solidFill>
              <a:ea typeface="Geneva" pitchFamily="100" charset="-128"/>
            </a:endParaRPr>
          </a:p>
          <a:p>
            <a:endParaRPr lang="en-US" altLang="hu-HU" sz="4000" dirty="0">
              <a:solidFill>
                <a:srgbClr val="002060"/>
              </a:solidFill>
              <a:ea typeface="Geneva" pitchFamily="100" charset="-128"/>
            </a:endParaRPr>
          </a:p>
        </p:txBody>
      </p:sp>
      <p:pic>
        <p:nvPicPr>
          <p:cNvPr id="3277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392" y="332656"/>
            <a:ext cx="5257888" cy="3607243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9026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848600" cy="3962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hu-HU" sz="2800" b="1" dirty="0" err="1">
                <a:ea typeface="Geneva" pitchFamily="100" charset="-128"/>
              </a:rPr>
              <a:t>Ingyenes</a:t>
            </a:r>
            <a:r>
              <a:rPr lang="en-US" altLang="hu-HU" sz="2800" b="1" dirty="0">
                <a:ea typeface="Geneva" pitchFamily="100" charset="-128"/>
              </a:rPr>
              <a:t> </a:t>
            </a:r>
            <a:r>
              <a:rPr lang="en-US" altLang="hu-HU" sz="2800" b="1" dirty="0" err="1">
                <a:ea typeface="Geneva" pitchFamily="100" charset="-128"/>
              </a:rPr>
              <a:t>és</a:t>
            </a:r>
            <a:r>
              <a:rPr lang="en-US" altLang="hu-HU" sz="2800" b="1" dirty="0">
                <a:ea typeface="Geneva" pitchFamily="100" charset="-128"/>
              </a:rPr>
              <a:t> </a:t>
            </a:r>
            <a:r>
              <a:rPr lang="en-US" altLang="hu-HU" sz="2800" b="1" dirty="0" err="1">
                <a:ea typeface="Geneva" pitchFamily="100" charset="-128"/>
              </a:rPr>
              <a:t>anonim</a:t>
            </a:r>
            <a:r>
              <a:rPr lang="en-US" altLang="hu-HU" sz="2800" b="1" dirty="0">
                <a:ea typeface="Geneva" pitchFamily="100" charset="-128"/>
              </a:rPr>
              <a:t> </a:t>
            </a:r>
            <a:r>
              <a:rPr lang="en-US" altLang="hu-HU" sz="2800" b="1" dirty="0" err="1">
                <a:ea typeface="Geneva" pitchFamily="100" charset="-128"/>
              </a:rPr>
              <a:t>lelkisegély</a:t>
            </a:r>
            <a:r>
              <a:rPr lang="en-US" altLang="hu-HU" sz="2800" b="1" dirty="0">
                <a:ea typeface="Geneva" pitchFamily="100" charset="-128"/>
              </a:rPr>
              <a:t> </a:t>
            </a:r>
            <a:r>
              <a:rPr lang="en-US" altLang="hu-HU" sz="2800" b="1" dirty="0" err="1">
                <a:ea typeface="Geneva" pitchFamily="100" charset="-128"/>
              </a:rPr>
              <a:t>szolgálat</a:t>
            </a:r>
            <a:r>
              <a:rPr lang="en-US" altLang="hu-HU" sz="2800" b="1" dirty="0">
                <a:ea typeface="Geneva" pitchFamily="100" charset="-128"/>
              </a:rPr>
              <a:t> 40 </a:t>
            </a:r>
            <a:r>
              <a:rPr lang="en-US" altLang="hu-HU" sz="2800" b="1" dirty="0" err="1">
                <a:ea typeface="Geneva" pitchFamily="100" charset="-128"/>
              </a:rPr>
              <a:t>éven</a:t>
            </a:r>
            <a:r>
              <a:rPr lang="en-US" altLang="hu-HU" sz="2800" b="1" dirty="0">
                <a:ea typeface="Geneva" pitchFamily="100" charset="-128"/>
              </a:rPr>
              <a:t> </a:t>
            </a:r>
            <a:r>
              <a:rPr lang="en-US" altLang="hu-HU" sz="2800" b="1" dirty="0" err="1">
                <a:ea typeface="Geneva" pitchFamily="100" charset="-128"/>
              </a:rPr>
              <a:t>felülieknek</a:t>
            </a:r>
            <a:endParaRPr lang="en-US" altLang="hu-HU" sz="2800" b="1" dirty="0">
              <a:ea typeface="Geneva" pitchFamily="100" charset="-128"/>
            </a:endParaRPr>
          </a:p>
          <a:p>
            <a:r>
              <a:rPr lang="en-US" altLang="hu-HU" sz="2800" b="1" dirty="0">
                <a:ea typeface="Geneva" pitchFamily="100" charset="-128"/>
              </a:rPr>
              <a:t>1998-b</a:t>
            </a:r>
            <a:r>
              <a:rPr lang="hu-HU" altLang="hu-HU" sz="2800" b="1" dirty="0">
                <a:ea typeface="Geneva" pitchFamily="100" charset="-128"/>
              </a:rPr>
              <a:t>an alakult alapítvány</a:t>
            </a:r>
            <a:endParaRPr lang="en-US" altLang="hu-HU" sz="2800" b="1" dirty="0">
              <a:ea typeface="Geneva" pitchFamily="100" charset="-128"/>
            </a:endParaRPr>
          </a:p>
          <a:p>
            <a:r>
              <a:rPr lang="hu-HU" altLang="hu-HU" sz="2800" b="1" dirty="0">
                <a:ea typeface="Geneva" pitchFamily="100" charset="-128"/>
              </a:rPr>
              <a:t>Pártoktól és felekezetektől független</a:t>
            </a:r>
          </a:p>
          <a:p>
            <a:r>
              <a:rPr lang="hu-HU" altLang="hu-HU" sz="2800" b="1" dirty="0">
                <a:ea typeface="Geneva" pitchFamily="100" charset="-128"/>
              </a:rPr>
              <a:t>Kivétel nélkül mindenki — a szolgálat vezetői is — önkéntesek</a:t>
            </a:r>
          </a:p>
          <a:p>
            <a:r>
              <a:rPr lang="hu-HU" altLang="hu-HU" sz="2800" b="1" dirty="0">
                <a:ea typeface="Geneva" pitchFamily="100" charset="-128"/>
              </a:rPr>
              <a:t> Minden szolgáltatásunk ingyenes</a:t>
            </a:r>
          </a:p>
          <a:p>
            <a:endParaRPr lang="hu-HU" altLang="hu-HU" b="1" dirty="0">
              <a:ea typeface="Geneva" pitchFamily="100" charset="-128"/>
            </a:endParaRPr>
          </a:p>
          <a:p>
            <a:pPr>
              <a:buFont typeface="Arial" charset="0"/>
              <a:buNone/>
            </a:pPr>
            <a:endParaRPr lang="en-US" altLang="hu-HU" dirty="0">
              <a:ea typeface="Geneva" pitchFamily="100" charset="-128"/>
            </a:endParaRPr>
          </a:p>
        </p:txBody>
      </p:sp>
      <p:pic>
        <p:nvPicPr>
          <p:cNvPr id="15363" name="Picture 5" descr="1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"/>
            <a:ext cx="3581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1043608" y="1120774"/>
            <a:ext cx="7924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hu-HU" altLang="hu-HU" sz="4000" b="1" dirty="0"/>
              <a:t>Az alapítván</a:t>
            </a:r>
            <a:r>
              <a:rPr lang="hu-HU" altLang="hu-HU" sz="4400" b="1" dirty="0"/>
              <a:t>y fő jellemzői</a:t>
            </a:r>
          </a:p>
        </p:txBody>
      </p:sp>
    </p:spTree>
    <p:extLst>
      <p:ext uri="{BB962C8B-B14F-4D97-AF65-F5344CB8AC3E}">
        <p14:creationId xmlns:p14="http://schemas.microsoft.com/office/powerpoint/2010/main" val="15479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Lelkisegély szolgálat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b="1" dirty="0" err="1"/>
              <a:t>Minden</a:t>
            </a:r>
            <a:r>
              <a:rPr lang="cs-CZ" b="1" dirty="0"/>
              <a:t> településről minden nap </a:t>
            </a:r>
            <a:r>
              <a:rPr lang="cs-CZ" b="1" dirty="0" err="1"/>
              <a:t>hívható</a:t>
            </a:r>
            <a:r>
              <a:rPr lang="cs-CZ" b="1" dirty="0"/>
              <a:t> a 13777-es és a 0680 200 866</a:t>
            </a:r>
            <a:r>
              <a:rPr lang="cs-CZ" dirty="0"/>
              <a:t> </a:t>
            </a:r>
            <a:r>
              <a:rPr lang="cs-CZ" b="1" dirty="0" err="1"/>
              <a:t>telefonszám</a:t>
            </a:r>
            <a:endParaRPr lang="cs-CZ" b="1" dirty="0"/>
          </a:p>
          <a:p>
            <a:pPr marL="0" indent="0">
              <a:buNone/>
            </a:pPr>
            <a:r>
              <a:rPr lang="cs-CZ" b="1" dirty="0"/>
              <a:t>    </a:t>
            </a:r>
            <a:r>
              <a:rPr lang="cs-CZ" b="1" dirty="0" err="1"/>
              <a:t>este</a:t>
            </a:r>
            <a:r>
              <a:rPr lang="cs-CZ" b="1" dirty="0"/>
              <a:t> 18 </a:t>
            </a:r>
            <a:r>
              <a:rPr lang="cs-CZ" b="1" dirty="0" err="1"/>
              <a:t>és</a:t>
            </a:r>
            <a:r>
              <a:rPr lang="cs-CZ" b="1" dirty="0"/>
              <a:t> 21 </a:t>
            </a:r>
            <a:r>
              <a:rPr lang="cs-CZ" b="1" dirty="0" err="1"/>
              <a:t>óra</a:t>
            </a:r>
            <a:r>
              <a:rPr lang="cs-CZ" b="1" dirty="0"/>
              <a:t> </a:t>
            </a:r>
            <a:r>
              <a:rPr lang="cs-CZ" b="1" dirty="0" err="1"/>
              <a:t>között</a:t>
            </a:r>
            <a:r>
              <a:rPr lang="cs-CZ" dirty="0"/>
              <a:t>  </a:t>
            </a:r>
            <a:r>
              <a:rPr lang="cs-CZ" b="1" dirty="0"/>
              <a:t> </a:t>
            </a:r>
            <a:endParaRPr lang="cs-CZ" dirty="0"/>
          </a:p>
          <a:p>
            <a:r>
              <a:rPr lang="hu-HU" b="1" dirty="0"/>
              <a:t>Chat és email lelkisegély 18 év felettieknek</a:t>
            </a:r>
          </a:p>
          <a:p>
            <a:r>
              <a:rPr lang="hu-HU" b="1" dirty="0"/>
              <a:t>jogsegély szolgálat </a:t>
            </a:r>
            <a:r>
              <a:rPr lang="hu-HU" sz="2800" b="1" dirty="0"/>
              <a:t>(átmenetileg szünetel)</a:t>
            </a:r>
          </a:p>
          <a:p>
            <a:r>
              <a:rPr lang="hu-HU" b="1" dirty="0"/>
              <a:t>orvosi tanácsadás</a:t>
            </a:r>
          </a:p>
          <a:p>
            <a:r>
              <a:rPr lang="hu-HU" b="1" dirty="0"/>
              <a:t>személyes pszichológiai tanácsadás</a:t>
            </a:r>
          </a:p>
        </p:txBody>
      </p:sp>
      <p:pic>
        <p:nvPicPr>
          <p:cNvPr id="4" name="Picture 6" descr="1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89332"/>
            <a:ext cx="2674640" cy="50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458200" cy="633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25606"/>
            <a:ext cx="7128792" cy="534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1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28600"/>
            <a:ext cx="2674640" cy="50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Kiegészítő   tevékenységeink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hu-HU" b="1" dirty="0"/>
              <a:t>Játékklubok</a:t>
            </a:r>
          </a:p>
          <a:p>
            <a:pPr lvl="1"/>
            <a:r>
              <a:rPr lang="hu-HU" sz="2400" dirty="0"/>
              <a:t>Korhatár nélkül, 7 budapesti kerületben</a:t>
            </a:r>
          </a:p>
          <a:p>
            <a:r>
              <a:rPr lang="hu-HU" b="1" dirty="0"/>
              <a:t>Angol klubfoglalkozás</a:t>
            </a:r>
          </a:p>
          <a:p>
            <a:pPr lvl="1"/>
            <a:r>
              <a:rPr lang="hu-HU" sz="2400" dirty="0"/>
              <a:t>Kezdő, középhaladó és haladó szinteken</a:t>
            </a:r>
          </a:p>
          <a:p>
            <a:r>
              <a:rPr lang="hu-HU" b="1" dirty="0"/>
              <a:t>Számítógépes oktatás</a:t>
            </a:r>
          </a:p>
          <a:p>
            <a:r>
              <a:rPr lang="hu-HU" b="1" dirty="0"/>
              <a:t>Okostelefon oktatás</a:t>
            </a:r>
          </a:p>
          <a:p>
            <a:r>
              <a:rPr lang="hu-HU" b="1" dirty="0"/>
              <a:t>TársasTér</a:t>
            </a:r>
          </a:p>
          <a:p>
            <a:pPr lvl="1"/>
            <a:r>
              <a:rPr lang="hu-HU" sz="2400" dirty="0"/>
              <a:t>Társ- és társaságkereső ingyenes weboldal</a:t>
            </a:r>
          </a:p>
          <a:p>
            <a:pPr lvl="1"/>
            <a:r>
              <a:rPr lang="hu-HU" sz="2400" dirty="0"/>
              <a:t>40 év felettiek és fogyatékkal élők részére</a:t>
            </a:r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4" name="Picture 6" descr="1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16632"/>
            <a:ext cx="2674640" cy="50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574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72645"/>
            <a:ext cx="7299654" cy="570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1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28600"/>
            <a:ext cx="2674640" cy="50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Angol klubfoglalkozás</a:t>
            </a:r>
            <a:br>
              <a:rPr lang="hu-HU" sz="2800" dirty="0"/>
            </a:br>
            <a:endParaRPr lang="hu-HU" sz="28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6528775" cy="500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1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08110"/>
            <a:ext cx="2674640" cy="50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Számítógépes oktatás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b="1" dirty="0"/>
              <a:t>2008 óta működő program</a:t>
            </a:r>
            <a:r>
              <a:rPr lang="hu-HU" sz="2000" b="1" dirty="0"/>
              <a:t> (jelenleg szünetel)</a:t>
            </a:r>
          </a:p>
          <a:p>
            <a:r>
              <a:rPr lang="hu-HU" b="1" dirty="0"/>
              <a:t>4-5 fős kiscsoportokban tanítunk</a:t>
            </a:r>
          </a:p>
          <a:p>
            <a:r>
              <a:rPr lang="hu-HU" b="1" dirty="0"/>
              <a:t>a képzés gyakorlati, célratörő </a:t>
            </a:r>
          </a:p>
          <a:p>
            <a:r>
              <a:rPr lang="hu-HU" b="1" dirty="0"/>
              <a:t>az oktatást követően gyakorlást biztosítunk diákönkéntesekkel</a:t>
            </a:r>
          </a:p>
          <a:p>
            <a:r>
              <a:rPr lang="hu-HU" b="1" dirty="0"/>
              <a:t>féléves a várólista</a:t>
            </a:r>
          </a:p>
          <a:p>
            <a:r>
              <a:rPr lang="hu-HU" b="1" dirty="0"/>
              <a:t>új oktatókat is várunk</a:t>
            </a:r>
          </a:p>
        </p:txBody>
      </p:sp>
      <p:pic>
        <p:nvPicPr>
          <p:cNvPr id="4" name="Picture 6" descr="1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28600"/>
            <a:ext cx="2674640" cy="50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</TotalTime>
  <Words>271</Words>
  <Application>Microsoft Macintosh PowerPoint</Application>
  <PresentationFormat>Diavetítés a képernyőre (4:3 oldalarány)</PresentationFormat>
  <Paragraphs>63</Paragraphs>
  <Slides>18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18</vt:i4>
      </vt:variant>
    </vt:vector>
  </HeadingPairs>
  <TitlesOfParts>
    <vt:vector size="23" baseType="lpstr">
      <vt:lpstr>Arial</vt:lpstr>
      <vt:lpstr>Calibri</vt:lpstr>
      <vt:lpstr>Geneva</vt:lpstr>
      <vt:lpstr>Office-téma</vt:lpstr>
      <vt:lpstr>Office Theme</vt:lpstr>
      <vt:lpstr>PowerPoint-bemutató</vt:lpstr>
      <vt:lpstr>PowerPoint-bemutató</vt:lpstr>
      <vt:lpstr>Lelkisegély szolgálat</vt:lpstr>
      <vt:lpstr>PowerPoint-bemutató</vt:lpstr>
      <vt:lpstr>PowerPoint-bemutató</vt:lpstr>
      <vt:lpstr>Kiegészítő   tevékenységeink</vt:lpstr>
      <vt:lpstr>PowerPoint-bemutató</vt:lpstr>
      <vt:lpstr>Angol klubfoglalkozás </vt:lpstr>
      <vt:lpstr>Számítógépes oktatás</vt:lpstr>
      <vt:lpstr>Oktatás</vt:lpstr>
      <vt:lpstr>PowerPoint-bemutató</vt:lpstr>
      <vt:lpstr>PowerPoint-bemutató</vt:lpstr>
      <vt:lpstr>TársasTér</vt:lpstr>
      <vt:lpstr>Önkénteseink</vt:lpstr>
      <vt:lpstr>Diák segítőink</vt:lpstr>
      <vt:lpstr>Eddigi plakátjaink</vt:lpstr>
      <vt:lpstr>PowerPoint-bemutató</vt:lpstr>
      <vt:lpstr>Köszönjük a figyelmet 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U300</dc:creator>
  <cp:lastModifiedBy>Microsoft Office User</cp:lastModifiedBy>
  <cp:revision>65</cp:revision>
  <dcterms:created xsi:type="dcterms:W3CDTF">2014-11-09T06:17:54Z</dcterms:created>
  <dcterms:modified xsi:type="dcterms:W3CDTF">2021-05-26T13:02:16Z</dcterms:modified>
</cp:coreProperties>
</file>